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3" r:id="rId10"/>
    <p:sldId id="264" r:id="rId11"/>
    <p:sldId id="265" r:id="rId12"/>
    <p:sldId id="266" r:id="rId13"/>
    <p:sldId id="268" r:id="rId14"/>
    <p:sldId id="267" r:id="rId15"/>
    <p:sldId id="269" r:id="rId16"/>
    <p:sldId id="270" r:id="rId17"/>
    <p:sldId id="271" r:id="rId18"/>
    <p:sldId id="272"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5986E3-D68A-414F-BF42-D8CEF94859DF}"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3714658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986E3-D68A-414F-BF42-D8CEF94859DF}"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1126343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986E3-D68A-414F-BF42-D8CEF94859DF}"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188543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5986E3-D68A-414F-BF42-D8CEF94859DF}"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1887841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5986E3-D68A-414F-BF42-D8CEF94859DF}" type="datetimeFigureOut">
              <a:rPr lang="en-US" smtClean="0"/>
              <a:t>2/27/2014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3458124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5986E3-D68A-414F-BF42-D8CEF94859DF}"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167126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5986E3-D68A-414F-BF42-D8CEF94859DF}" type="datetimeFigureOut">
              <a:rPr lang="en-US" smtClean="0"/>
              <a:t>2/27/2014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3270185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5986E3-D68A-414F-BF42-D8CEF94859DF}" type="datetimeFigureOut">
              <a:rPr lang="en-US" smtClean="0"/>
              <a:t>2/27/2014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1437231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5986E3-D68A-414F-BF42-D8CEF94859DF}" type="datetimeFigureOut">
              <a:rPr lang="en-US" smtClean="0"/>
              <a:t>2/27/2014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859887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5986E3-D68A-414F-BF42-D8CEF94859DF}"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2945176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5986E3-D68A-414F-BF42-D8CEF94859DF}" type="datetimeFigureOut">
              <a:rPr lang="en-US" smtClean="0"/>
              <a:t>2/27/2014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29147F4-2D11-4C67-B7C2-31FC25DEE47D}" type="slidenum">
              <a:rPr lang="en-US" smtClean="0"/>
              <a:t>‹#›</a:t>
            </a:fld>
            <a:endParaRPr lang="en-US"/>
          </a:p>
        </p:txBody>
      </p:sp>
    </p:spTree>
    <p:extLst>
      <p:ext uri="{BB962C8B-B14F-4D97-AF65-F5344CB8AC3E}">
        <p14:creationId xmlns:p14="http://schemas.microsoft.com/office/powerpoint/2010/main" val="3176437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986E3-D68A-414F-BF42-D8CEF94859DF}" type="datetimeFigureOut">
              <a:rPr lang="en-US" smtClean="0"/>
              <a:t>2/27/2014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9147F4-2D11-4C67-B7C2-31FC25DEE47D}" type="slidenum">
              <a:rPr lang="en-US" smtClean="0"/>
              <a:t>‹#›</a:t>
            </a:fld>
            <a:endParaRPr lang="en-US"/>
          </a:p>
        </p:txBody>
      </p:sp>
    </p:spTree>
    <p:extLst>
      <p:ext uri="{BB962C8B-B14F-4D97-AF65-F5344CB8AC3E}">
        <p14:creationId xmlns:p14="http://schemas.microsoft.com/office/powerpoint/2010/main" val="9032570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UNIVERSITY OF LUSAKA</a:t>
            </a:r>
            <a:br>
              <a:rPr lang="en-US" b="1" dirty="0" smtClean="0"/>
            </a:br>
            <a:r>
              <a:rPr lang="en-US" b="1" dirty="0" smtClean="0"/>
              <a:t>SCHOOL OF LAW</a:t>
            </a:r>
            <a:endParaRPr lang="en-US" b="1" dirty="0"/>
          </a:p>
        </p:txBody>
      </p:sp>
      <p:sp>
        <p:nvSpPr>
          <p:cNvPr id="3" name="Subtitle 2"/>
          <p:cNvSpPr>
            <a:spLocks noGrp="1"/>
          </p:cNvSpPr>
          <p:nvPr>
            <p:ph type="subTitle" idx="1"/>
          </p:nvPr>
        </p:nvSpPr>
        <p:spPr/>
        <p:txBody>
          <a:bodyPr>
            <a:normAutofit fontScale="92500" lnSpcReduction="20000"/>
          </a:bodyPr>
          <a:lstStyle/>
          <a:p>
            <a:r>
              <a:rPr lang="en-US" b="1" smtClean="0"/>
              <a:t>L340 – IP LAW</a:t>
            </a:r>
          </a:p>
          <a:p>
            <a:r>
              <a:rPr lang="en-US" b="1" dirty="0" smtClean="0"/>
              <a:t>UNIT </a:t>
            </a:r>
            <a:r>
              <a:rPr lang="en-US" b="1" dirty="0" smtClean="0"/>
              <a:t>4: PROTECTION CRITERIA AND FORMALITIES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4029171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b="1" dirty="0" smtClean="0"/>
              <a:t>Criterion of Content</a:t>
            </a:r>
            <a:br>
              <a:rPr lang="en-US" b="1" dirty="0" smtClean="0"/>
            </a:br>
            <a:endParaRPr lang="en-US" b="1" dirty="0"/>
          </a:p>
        </p:txBody>
      </p:sp>
      <p:sp>
        <p:nvSpPr>
          <p:cNvPr id="3" name="Content Placeholder 2"/>
          <p:cNvSpPr>
            <a:spLocks noGrp="1"/>
          </p:cNvSpPr>
          <p:nvPr>
            <p:ph idx="1"/>
          </p:nvPr>
        </p:nvSpPr>
        <p:spPr/>
        <p:txBody>
          <a:bodyPr/>
          <a:lstStyle/>
          <a:p>
            <a:pPr algn="just"/>
            <a:r>
              <a:rPr lang="en-US" dirty="0" smtClean="0"/>
              <a:t>The </a:t>
            </a:r>
            <a:r>
              <a:rPr lang="en-GB" dirty="0"/>
              <a:t>criterion of content incorporates the fundamental copyright concept that </a:t>
            </a:r>
            <a:r>
              <a:rPr lang="en-GB" b="1" dirty="0"/>
              <a:t>the idea is not protected, but that the expression of the idea is protectable. </a:t>
            </a:r>
            <a:endParaRPr lang="en-GB" b="1" dirty="0" smtClean="0"/>
          </a:p>
          <a:p>
            <a:pPr algn="just"/>
            <a:r>
              <a:rPr lang="en-GB" dirty="0" smtClean="0"/>
              <a:t>Also that in </a:t>
            </a:r>
            <a:r>
              <a:rPr lang="en-GB" b="1" dirty="0" smtClean="0"/>
              <a:t>order to qualify for copyright protection the work must be original.</a:t>
            </a:r>
            <a:endParaRPr lang="en-US" b="1" dirty="0"/>
          </a:p>
          <a:p>
            <a:pPr algn="just"/>
            <a:endParaRPr lang="en-US" dirty="0"/>
          </a:p>
        </p:txBody>
      </p:sp>
    </p:spTree>
    <p:extLst>
      <p:ext uri="{BB962C8B-B14F-4D97-AF65-F5344CB8AC3E}">
        <p14:creationId xmlns:p14="http://schemas.microsoft.com/office/powerpoint/2010/main" val="4070920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Criterion of Status</a:t>
            </a:r>
            <a:br>
              <a:rPr lang="en-US" b="1" dirty="0" smtClean="0"/>
            </a:br>
            <a:endParaRPr lang="en-US" b="1" dirty="0"/>
          </a:p>
        </p:txBody>
      </p:sp>
      <p:sp>
        <p:nvSpPr>
          <p:cNvPr id="3" name="Content Placeholder 2"/>
          <p:cNvSpPr>
            <a:spLocks noGrp="1"/>
          </p:cNvSpPr>
          <p:nvPr>
            <p:ph idx="1"/>
          </p:nvPr>
        </p:nvSpPr>
        <p:spPr/>
        <p:txBody>
          <a:bodyPr>
            <a:normAutofit/>
          </a:bodyPr>
          <a:lstStyle/>
          <a:p>
            <a:pPr algn="just"/>
            <a:r>
              <a:rPr lang="en-GB" b="1" dirty="0"/>
              <a:t>For copyright to subsist in a work, under the Copyright and Performance Rights Act the qualification requirements must be satisfied. </a:t>
            </a:r>
            <a:endParaRPr lang="en-GB" b="1" dirty="0" smtClean="0"/>
          </a:p>
          <a:p>
            <a:pPr algn="just"/>
            <a:r>
              <a:rPr lang="en-GB" dirty="0" smtClean="0"/>
              <a:t>This </a:t>
            </a:r>
            <a:r>
              <a:rPr lang="en-GB" dirty="0"/>
              <a:t>can be achieved either </a:t>
            </a:r>
            <a:r>
              <a:rPr lang="en-GB" b="1" dirty="0"/>
              <a:t>by reference to the author of the work or by reference to the country or place and date of publication, or in the case of a broadcast  or cable programme, the country of first transmission.</a:t>
            </a:r>
            <a:r>
              <a:rPr lang="en-GB" dirty="0"/>
              <a:t>  </a:t>
            </a:r>
            <a:endParaRPr lang="en-US" dirty="0"/>
          </a:p>
          <a:p>
            <a:pPr algn="just"/>
            <a:endParaRPr lang="en-US" dirty="0"/>
          </a:p>
        </p:txBody>
      </p:sp>
    </p:spTree>
    <p:extLst>
      <p:ext uri="{BB962C8B-B14F-4D97-AF65-F5344CB8AC3E}">
        <p14:creationId xmlns:p14="http://schemas.microsoft.com/office/powerpoint/2010/main" val="2756468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Status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Qualification by reference to the author </a:t>
            </a:r>
            <a:endParaRPr lang="en-US" dirty="0"/>
          </a:p>
          <a:p>
            <a:pPr algn="just"/>
            <a:r>
              <a:rPr lang="en-GB" b="1" dirty="0"/>
              <a:t>An original copyright work and derivative work will qualify for copyright protection if the author of the work was a citizen of, or habitually resident in Zambia or a Berne Convention country; or a body corporate incorporated in Zambia or a Berne Convention country</a:t>
            </a:r>
            <a:r>
              <a:rPr lang="en-GB" dirty="0" smtClean="0"/>
              <a:t>. (s.9 Copyright Act)</a:t>
            </a:r>
          </a:p>
          <a:p>
            <a:pPr algn="just"/>
            <a:r>
              <a:rPr lang="en-GB" dirty="0"/>
              <a:t>A work is considered to be published simultaneously in several countries if it has been published in two or more countries within thirty days of its first publication</a:t>
            </a:r>
            <a:endParaRPr lang="en-US" dirty="0"/>
          </a:p>
        </p:txBody>
      </p:sp>
    </p:spTree>
    <p:extLst>
      <p:ext uri="{BB962C8B-B14F-4D97-AF65-F5344CB8AC3E}">
        <p14:creationId xmlns:p14="http://schemas.microsoft.com/office/powerpoint/2010/main" val="1700513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Status</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smtClean="0"/>
              <a:t>The </a:t>
            </a:r>
            <a:r>
              <a:rPr lang="en-GB" dirty="0"/>
              <a:t>Copyright and Performance Rights Act defines what amounts to a “publication” of a work. </a:t>
            </a:r>
            <a:endParaRPr lang="en-GB" dirty="0" smtClean="0"/>
          </a:p>
          <a:p>
            <a:pPr algn="just"/>
            <a:r>
              <a:rPr lang="en-GB" b="1" dirty="0" smtClean="0"/>
              <a:t>A </a:t>
            </a:r>
            <a:r>
              <a:rPr lang="en-GB" b="1" dirty="0"/>
              <a:t>work, other than a broadcast or cable programme is published when copies of the work are made available to the public, whether for gain or not. </a:t>
            </a:r>
            <a:endParaRPr lang="en-GB" b="1" dirty="0" smtClean="0"/>
          </a:p>
          <a:p>
            <a:pPr algn="just"/>
            <a:endParaRPr lang="en-US" dirty="0"/>
          </a:p>
        </p:txBody>
      </p:sp>
    </p:spTree>
    <p:extLst>
      <p:ext uri="{BB962C8B-B14F-4D97-AF65-F5344CB8AC3E}">
        <p14:creationId xmlns:p14="http://schemas.microsoft.com/office/powerpoint/2010/main" val="29238829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Status</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pPr algn="just"/>
            <a:r>
              <a:rPr lang="en-GB" b="1" dirty="0"/>
              <a:t>Qualification by reference to the country of first publication or                   transmission</a:t>
            </a:r>
            <a:endParaRPr lang="en-US" dirty="0"/>
          </a:p>
          <a:p>
            <a:pPr algn="just"/>
            <a:r>
              <a:rPr lang="en-GB" dirty="0"/>
              <a:t>There is a distinction between transmitted works, namely broadcasts and cable programmes, and all other categories of works. </a:t>
            </a:r>
            <a:endParaRPr lang="en-GB" dirty="0" smtClean="0"/>
          </a:p>
          <a:p>
            <a:pPr algn="just"/>
            <a:r>
              <a:rPr lang="en-GB" dirty="0" smtClean="0"/>
              <a:t>In </a:t>
            </a:r>
            <a:r>
              <a:rPr lang="en-GB" dirty="0"/>
              <a:t>the case of the latter, they qualify for copyright protection if they are made or first published in Zambia or a Berne Convention country, and in case of the former they will be protected by copyright if they are first transmitted from a place in Zambia or Berne Convention country. </a:t>
            </a:r>
            <a:endParaRPr lang="en-GB" dirty="0" smtClean="0"/>
          </a:p>
          <a:p>
            <a:pPr algn="just"/>
            <a:r>
              <a:rPr lang="en-GB" dirty="0" smtClean="0"/>
              <a:t>A </a:t>
            </a:r>
            <a:r>
              <a:rPr lang="en-GB" dirty="0"/>
              <a:t>work will still be considered first publication in Zambia if it is published simultaneously within thirty days after the earliest publication in another country that is not a member of the Berne Convention.</a:t>
            </a:r>
            <a:endParaRPr lang="en-US" dirty="0"/>
          </a:p>
          <a:p>
            <a:pPr algn="just"/>
            <a:endParaRPr lang="en-US" dirty="0"/>
          </a:p>
        </p:txBody>
      </p:sp>
    </p:spTree>
    <p:extLst>
      <p:ext uri="{BB962C8B-B14F-4D97-AF65-F5344CB8AC3E}">
        <p14:creationId xmlns:p14="http://schemas.microsoft.com/office/powerpoint/2010/main" val="237524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Status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Furthermore, the first publication of a work, other a broadcast or cable programme, is the earliest publication of the work made with the authority of the copyright owner; or any publication of a work made with the consent of the copyright owner within thirty days after the earliest such publication.  </a:t>
            </a:r>
          </a:p>
          <a:p>
            <a:pPr algn="just"/>
            <a:r>
              <a:rPr lang="en-GB" dirty="0"/>
              <a:t>Besides any distribution or circulation of a work by way of sale or rental constitutes making copies of the work available to the public.   </a:t>
            </a:r>
            <a:endParaRPr lang="en-US" dirty="0"/>
          </a:p>
          <a:p>
            <a:pPr algn="just"/>
            <a:endParaRPr lang="en-US" dirty="0"/>
          </a:p>
        </p:txBody>
      </p:sp>
    </p:spTree>
    <p:extLst>
      <p:ext uri="{BB962C8B-B14F-4D97-AF65-F5344CB8AC3E}">
        <p14:creationId xmlns:p14="http://schemas.microsoft.com/office/powerpoint/2010/main" val="13098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Status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The Copyright and Performance Rights Act also specifies acts which do not constitute or amount to publication. </a:t>
            </a:r>
            <a:endParaRPr lang="en-GB" dirty="0" smtClean="0"/>
          </a:p>
          <a:p>
            <a:pPr algn="just"/>
            <a:r>
              <a:rPr lang="en-GB" dirty="0" smtClean="0"/>
              <a:t>In </a:t>
            </a:r>
            <a:r>
              <a:rPr lang="en-GB" dirty="0"/>
              <a:t>case of a literary or musical work the following do not constitute publication: </a:t>
            </a:r>
            <a:r>
              <a:rPr lang="en-GB" b="1" dirty="0"/>
              <a:t>the performance of the work or the broadcasting of the work or its inclusion in a cable programme service otherwise than for the purposes of an electronic retrieval system.</a:t>
            </a:r>
            <a:r>
              <a:rPr lang="en-US" b="1" dirty="0"/>
              <a:t> </a:t>
            </a:r>
          </a:p>
        </p:txBody>
      </p:sp>
    </p:spTree>
    <p:extLst>
      <p:ext uri="{BB962C8B-B14F-4D97-AF65-F5344CB8AC3E}">
        <p14:creationId xmlns:p14="http://schemas.microsoft.com/office/powerpoint/2010/main" val="1069040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Formalities</a:t>
            </a:r>
            <a:endParaRPr lang="en-US" b="1" dirty="0"/>
          </a:p>
        </p:txBody>
      </p:sp>
      <p:sp>
        <p:nvSpPr>
          <p:cNvPr id="3" name="Content Placeholder 2"/>
          <p:cNvSpPr>
            <a:spLocks noGrp="1"/>
          </p:cNvSpPr>
          <p:nvPr>
            <p:ph idx="1"/>
          </p:nvPr>
        </p:nvSpPr>
        <p:spPr/>
        <p:txBody>
          <a:bodyPr>
            <a:normAutofit fontScale="92500"/>
          </a:bodyPr>
          <a:lstStyle/>
          <a:p>
            <a:pPr algn="just"/>
            <a:r>
              <a:rPr lang="en-GB" b="1" dirty="0"/>
              <a:t>The general principle of copyright is law is that copyright protection arises automatically on creation of the work, and does not depend upon registration</a:t>
            </a:r>
            <a:r>
              <a:rPr lang="en-GB" b="1" dirty="0" smtClean="0"/>
              <a:t>.</a:t>
            </a:r>
          </a:p>
          <a:p>
            <a:pPr algn="just"/>
            <a:r>
              <a:rPr lang="en-GB" dirty="0" smtClean="0"/>
              <a:t> </a:t>
            </a:r>
            <a:r>
              <a:rPr lang="en-GB" dirty="0"/>
              <a:t>The Copyright and Performance Rights, makes registration of copyright work not mandatory. It further provides that the existence and enforceability of a copyright shall be independent of whether or not it is registered under the Act.</a:t>
            </a:r>
            <a:endParaRPr lang="en-US" dirty="0"/>
          </a:p>
        </p:txBody>
      </p:sp>
    </p:spTree>
    <p:extLst>
      <p:ext uri="{BB962C8B-B14F-4D97-AF65-F5344CB8AC3E}">
        <p14:creationId xmlns:p14="http://schemas.microsoft.com/office/powerpoint/2010/main" val="671367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Formalities</a:t>
            </a:r>
            <a:endParaRPr lang="en-US" dirty="0"/>
          </a:p>
        </p:txBody>
      </p:sp>
      <p:sp>
        <p:nvSpPr>
          <p:cNvPr id="3" name="Content Placeholder 2"/>
          <p:cNvSpPr>
            <a:spLocks noGrp="1"/>
          </p:cNvSpPr>
          <p:nvPr>
            <p:ph idx="1"/>
          </p:nvPr>
        </p:nvSpPr>
        <p:spPr/>
        <p:txBody>
          <a:bodyPr/>
          <a:lstStyle/>
          <a:p>
            <a:pPr algn="just"/>
            <a:r>
              <a:rPr lang="en-US" dirty="0" smtClean="0"/>
              <a:t>Where copyright registration is not necessary the protection of copyright is shown by the following symbol:     </a:t>
            </a:r>
            <a:r>
              <a:rPr lang="en-US" b="1" dirty="0" smtClean="0"/>
              <a:t>©</a:t>
            </a:r>
            <a:endParaRPr lang="en-US" b="1" dirty="0"/>
          </a:p>
        </p:txBody>
      </p:sp>
    </p:spTree>
    <p:extLst>
      <p:ext uri="{BB962C8B-B14F-4D97-AF65-F5344CB8AC3E}">
        <p14:creationId xmlns:p14="http://schemas.microsoft.com/office/powerpoint/2010/main" val="557289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Term of Protection</a:t>
            </a:r>
            <a:endParaRPr lang="en-US" b="1" dirty="0"/>
          </a:p>
        </p:txBody>
      </p:sp>
      <p:sp>
        <p:nvSpPr>
          <p:cNvPr id="3" name="Content Placeholder 2"/>
          <p:cNvSpPr>
            <a:spLocks noGrp="1"/>
          </p:cNvSpPr>
          <p:nvPr>
            <p:ph idx="1"/>
          </p:nvPr>
        </p:nvSpPr>
        <p:spPr/>
        <p:txBody>
          <a:bodyPr>
            <a:normAutofit lnSpcReduction="10000"/>
          </a:bodyPr>
          <a:lstStyle/>
          <a:p>
            <a:pPr algn="just"/>
            <a:r>
              <a:rPr lang="en-GB" b="1" dirty="0"/>
              <a:t>Copyright does not continue indefinitely. The law provides for a period of time, a duration, during which the rights of the copyright owner exists. </a:t>
            </a:r>
            <a:endParaRPr lang="en-GB" b="1" dirty="0" smtClean="0"/>
          </a:p>
          <a:p>
            <a:pPr algn="just"/>
            <a:r>
              <a:rPr lang="en-GB" dirty="0" smtClean="0"/>
              <a:t>The </a:t>
            </a:r>
            <a:r>
              <a:rPr lang="en-GB" dirty="0"/>
              <a:t>period or duration of copyright begins from the moment when the work has been created or under some jurisdiction, like Zambia, </a:t>
            </a:r>
            <a:r>
              <a:rPr lang="en-GB" b="1" dirty="0"/>
              <a:t>when it has been expressed in a tangible form. </a:t>
            </a:r>
            <a:endParaRPr lang="en-US" b="1" dirty="0"/>
          </a:p>
        </p:txBody>
      </p:sp>
    </p:spTree>
    <p:extLst>
      <p:ext uri="{BB962C8B-B14F-4D97-AF65-F5344CB8AC3E}">
        <p14:creationId xmlns:p14="http://schemas.microsoft.com/office/powerpoint/2010/main" val="269711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Presentation</a:t>
            </a:r>
            <a:endParaRPr lang="en-US" dirty="0"/>
          </a:p>
        </p:txBody>
      </p:sp>
      <p:sp>
        <p:nvSpPr>
          <p:cNvPr id="3" name="Content Placeholder 2"/>
          <p:cNvSpPr>
            <a:spLocks noGrp="1"/>
          </p:cNvSpPr>
          <p:nvPr>
            <p:ph idx="1"/>
          </p:nvPr>
        </p:nvSpPr>
        <p:spPr/>
        <p:txBody>
          <a:bodyPr/>
          <a:lstStyle/>
          <a:p>
            <a:r>
              <a:rPr lang="en-US" b="1" dirty="0" smtClean="0"/>
              <a:t>Introduction</a:t>
            </a:r>
          </a:p>
          <a:p>
            <a:r>
              <a:rPr lang="en-US" b="1" dirty="0" smtClean="0"/>
              <a:t>Criterion of Form</a:t>
            </a:r>
          </a:p>
          <a:p>
            <a:r>
              <a:rPr lang="en-US" b="1" dirty="0" smtClean="0"/>
              <a:t>Criterion of Content</a:t>
            </a:r>
          </a:p>
          <a:p>
            <a:r>
              <a:rPr lang="en-US" b="1" dirty="0" smtClean="0"/>
              <a:t>Criterion of Status</a:t>
            </a:r>
          </a:p>
          <a:p>
            <a:r>
              <a:rPr lang="en-US" b="1" dirty="0" smtClean="0"/>
              <a:t>Formalities </a:t>
            </a:r>
          </a:p>
          <a:p>
            <a:r>
              <a:rPr lang="en-US" b="1" dirty="0" smtClean="0"/>
              <a:t>Term of Protection</a:t>
            </a:r>
            <a:endParaRPr lang="en-US" b="1" dirty="0"/>
          </a:p>
        </p:txBody>
      </p:sp>
    </p:spTree>
    <p:extLst>
      <p:ext uri="{BB962C8B-B14F-4D97-AF65-F5344CB8AC3E}">
        <p14:creationId xmlns:p14="http://schemas.microsoft.com/office/powerpoint/2010/main" val="3825202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lstStyle/>
          <a:p>
            <a:pPr algn="just"/>
            <a:r>
              <a:rPr lang="en-GB" dirty="0"/>
              <a:t>The period of the </a:t>
            </a:r>
            <a:r>
              <a:rPr lang="en-GB" b="1" dirty="0"/>
              <a:t>duration continues till some time after the death of the author.  </a:t>
            </a:r>
            <a:endParaRPr lang="en-GB" b="1" dirty="0" smtClean="0"/>
          </a:p>
          <a:p>
            <a:pPr algn="just"/>
            <a:r>
              <a:rPr lang="en-GB" dirty="0" smtClean="0"/>
              <a:t>The </a:t>
            </a:r>
            <a:r>
              <a:rPr lang="en-GB" dirty="0"/>
              <a:t>purpose of this provision in the law is to </a:t>
            </a:r>
            <a:r>
              <a:rPr lang="en-GB" b="1" dirty="0"/>
              <a:t>enable the author’s successors to benefit economically from the exploitation of the work after the author’s death.    </a:t>
            </a:r>
            <a:endParaRPr lang="en-US" b="1" dirty="0"/>
          </a:p>
          <a:p>
            <a:pPr algn="just"/>
            <a:endParaRPr lang="en-US" dirty="0"/>
          </a:p>
        </p:txBody>
      </p:sp>
    </p:spTree>
    <p:extLst>
      <p:ext uri="{BB962C8B-B14F-4D97-AF65-F5344CB8AC3E}">
        <p14:creationId xmlns:p14="http://schemas.microsoft.com/office/powerpoint/2010/main" val="706344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It is worth noting that the </a:t>
            </a:r>
            <a:r>
              <a:rPr lang="en-GB" b="1" dirty="0"/>
              <a:t>term of protection given to original works is different from that provided for derivative or entrepreneurial works. </a:t>
            </a:r>
            <a:endParaRPr lang="en-GB" b="1" dirty="0" smtClean="0"/>
          </a:p>
          <a:p>
            <a:pPr algn="just"/>
            <a:r>
              <a:rPr lang="en-GB" dirty="0" smtClean="0"/>
              <a:t>Whilst </a:t>
            </a:r>
            <a:r>
              <a:rPr lang="en-GB" dirty="0"/>
              <a:t>the duration of </a:t>
            </a:r>
            <a:r>
              <a:rPr lang="en-GB" b="1" dirty="0"/>
              <a:t>original works begins from the moment the work is created until fifty years after the life of the author, the term of protection for derivative works is not tied to the life of the author; it lasts fifty years from the moment it is created.  </a:t>
            </a:r>
            <a:endParaRPr lang="en-US" b="1" dirty="0"/>
          </a:p>
          <a:p>
            <a:pPr algn="just"/>
            <a:endParaRPr lang="en-US" dirty="0"/>
          </a:p>
        </p:txBody>
      </p:sp>
    </p:spTree>
    <p:extLst>
      <p:ext uri="{BB962C8B-B14F-4D97-AF65-F5344CB8AC3E}">
        <p14:creationId xmlns:p14="http://schemas.microsoft.com/office/powerpoint/2010/main" val="2646046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Original works     </a:t>
            </a:r>
            <a:endParaRPr lang="en-US" dirty="0"/>
          </a:p>
          <a:p>
            <a:pPr algn="just"/>
            <a:r>
              <a:rPr lang="en-GB" dirty="0"/>
              <a:t>The term of protection for original works is calculated </a:t>
            </a:r>
            <a:r>
              <a:rPr lang="en-GB" b="1" dirty="0"/>
              <a:t>from the end of the year in which the author dies and runs for fifty years. </a:t>
            </a:r>
            <a:endParaRPr lang="en-GB" b="1" dirty="0" smtClean="0"/>
          </a:p>
          <a:p>
            <a:pPr algn="just"/>
            <a:r>
              <a:rPr lang="en-GB" dirty="0" smtClean="0"/>
              <a:t>As </a:t>
            </a:r>
            <a:r>
              <a:rPr lang="en-GB" dirty="0"/>
              <a:t>a result, copyright in original literary, dramatic, musical and artistic works expires or comes to an end </a:t>
            </a:r>
            <a:r>
              <a:rPr lang="en-GB" b="1" dirty="0"/>
              <a:t>after the end of the year in which the author of the work </a:t>
            </a:r>
            <a:r>
              <a:rPr lang="en-GB" b="1" dirty="0" smtClean="0"/>
              <a:t>died plus fifty years. </a:t>
            </a:r>
            <a:r>
              <a:rPr lang="en-GB" b="1" dirty="0"/>
              <a:t>That is </a:t>
            </a:r>
            <a:r>
              <a:rPr lang="en-GB" b="1" u="sng" dirty="0"/>
              <a:t>life plus </a:t>
            </a:r>
            <a:r>
              <a:rPr lang="en-GB" b="1" dirty="0"/>
              <a:t>fifty years</a:t>
            </a:r>
            <a:r>
              <a:rPr lang="en-GB" b="1" dirty="0" smtClean="0"/>
              <a:t>.</a:t>
            </a:r>
          </a:p>
          <a:p>
            <a:pPr algn="just"/>
            <a:r>
              <a:rPr lang="en-GB" dirty="0" smtClean="0"/>
              <a:t>The </a:t>
            </a:r>
            <a:r>
              <a:rPr lang="en-GB" dirty="0"/>
              <a:t>term of protection for computer programmes, which </a:t>
            </a:r>
            <a:r>
              <a:rPr lang="en-GB" b="1" dirty="0"/>
              <a:t>have no human author who can die, expires at the end of period of fifty years from the end of the calendar year in which it was first published.  </a:t>
            </a:r>
            <a:endParaRPr lang="en-US" b="1" dirty="0"/>
          </a:p>
        </p:txBody>
      </p:sp>
    </p:spTree>
    <p:extLst>
      <p:ext uri="{BB962C8B-B14F-4D97-AF65-F5344CB8AC3E}">
        <p14:creationId xmlns:p14="http://schemas.microsoft.com/office/powerpoint/2010/main" val="21078230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Sound Recording </a:t>
            </a:r>
            <a:endParaRPr lang="en-US" dirty="0"/>
          </a:p>
          <a:p>
            <a:pPr algn="just"/>
            <a:r>
              <a:rPr lang="en-GB" b="1" dirty="0"/>
              <a:t>Copyright in an </a:t>
            </a:r>
            <a:r>
              <a:rPr lang="en-GB" b="1" dirty="0" err="1"/>
              <a:t>audiovisual</a:t>
            </a:r>
            <a:r>
              <a:rPr lang="en-GB" b="1" dirty="0"/>
              <a:t> work or sound recording expires at the end of the period of fifty years from the end of the calendar year in which it is made; or at the end of the period of fifty years from the end of the calendar year in which it is first published. </a:t>
            </a:r>
            <a:endParaRPr lang="en-GB" b="1" dirty="0" smtClean="0"/>
          </a:p>
          <a:p>
            <a:pPr algn="just"/>
            <a:r>
              <a:rPr lang="en-GB" dirty="0" smtClean="0"/>
              <a:t>A </a:t>
            </a:r>
            <a:r>
              <a:rPr lang="en-GB" dirty="0"/>
              <a:t>sound recording is first published when the copies of the work are made available to the public, whether for gain or not with the authority of the copyright owner.  </a:t>
            </a:r>
            <a:endParaRPr lang="en-US" dirty="0"/>
          </a:p>
          <a:p>
            <a:pPr algn="just"/>
            <a:endParaRPr lang="en-US" dirty="0"/>
          </a:p>
        </p:txBody>
      </p:sp>
    </p:spTree>
    <p:extLst>
      <p:ext uri="{BB962C8B-B14F-4D97-AF65-F5344CB8AC3E}">
        <p14:creationId xmlns:p14="http://schemas.microsoft.com/office/powerpoint/2010/main" val="790427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smtClean="0"/>
              <a:t>Films</a:t>
            </a:r>
            <a:endParaRPr lang="en-US" dirty="0"/>
          </a:p>
          <a:p>
            <a:pPr algn="just"/>
            <a:r>
              <a:rPr lang="en-GB" b="1" dirty="0"/>
              <a:t>The term of copyright protection for a film will expire fifty years at the end of the year in which the last of the following persons dies: the principal director, the author of the screenplay, the author of the dialogue, or the composer of music specially created for and used in the film. </a:t>
            </a:r>
            <a:endParaRPr lang="en-GB" b="1" dirty="0" smtClean="0"/>
          </a:p>
          <a:p>
            <a:pPr algn="just"/>
            <a:r>
              <a:rPr lang="en-GB" dirty="0" smtClean="0"/>
              <a:t>If </a:t>
            </a:r>
            <a:r>
              <a:rPr lang="en-GB" dirty="0"/>
              <a:t>the identity of all or the persons concerned is unknown, the film will be protected for fifty years from the end of the calendar year in which it was made. </a:t>
            </a:r>
            <a:endParaRPr lang="en-US" dirty="0"/>
          </a:p>
          <a:p>
            <a:pPr algn="just"/>
            <a:endParaRPr lang="en-US" dirty="0"/>
          </a:p>
        </p:txBody>
      </p:sp>
    </p:spTree>
    <p:extLst>
      <p:ext uri="{BB962C8B-B14F-4D97-AF65-F5344CB8AC3E}">
        <p14:creationId xmlns:p14="http://schemas.microsoft.com/office/powerpoint/2010/main" val="27984676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lstStyle/>
          <a:p>
            <a:r>
              <a:rPr lang="en-US" b="1" dirty="0"/>
              <a:t>Broadcasts and Cable </a:t>
            </a:r>
            <a:r>
              <a:rPr lang="en-US" b="1" dirty="0" err="1" smtClean="0"/>
              <a:t>Programmes</a:t>
            </a:r>
            <a:endParaRPr lang="en-US" dirty="0"/>
          </a:p>
          <a:p>
            <a:r>
              <a:rPr lang="en-GB" dirty="0"/>
              <a:t>Section 14 of the Copyright and Performance Rights provides that copyright in a </a:t>
            </a:r>
            <a:r>
              <a:rPr lang="en-GB" b="1" dirty="0"/>
              <a:t>broadcast or cable programme shall expire at the end of the period of fifty years from the end of the calendar year in which the broadcast or cable programme was first transmitted. </a:t>
            </a:r>
            <a:endParaRPr lang="en-US" b="1" dirty="0"/>
          </a:p>
          <a:p>
            <a:pPr algn="just"/>
            <a:endParaRPr lang="en-US" dirty="0"/>
          </a:p>
        </p:txBody>
      </p:sp>
    </p:spTree>
    <p:extLst>
      <p:ext uri="{BB962C8B-B14F-4D97-AF65-F5344CB8AC3E}">
        <p14:creationId xmlns:p14="http://schemas.microsoft.com/office/powerpoint/2010/main" val="4224145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 of Protection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Typographical Arrangement of Published </a:t>
            </a:r>
            <a:r>
              <a:rPr lang="en-US" b="1" dirty="0" smtClean="0"/>
              <a:t>Editions</a:t>
            </a:r>
            <a:endParaRPr lang="en-US" dirty="0"/>
          </a:p>
          <a:p>
            <a:pPr algn="just"/>
            <a:r>
              <a:rPr lang="en-GB" dirty="0" smtClean="0"/>
              <a:t>Typographical arrangement is the layout of published editions of literary, dramatic and musical works.</a:t>
            </a:r>
          </a:p>
          <a:p>
            <a:pPr algn="just"/>
            <a:r>
              <a:rPr lang="en-GB" dirty="0" smtClean="0"/>
              <a:t>The </a:t>
            </a:r>
            <a:r>
              <a:rPr lang="en-GB" dirty="0"/>
              <a:t>copyright in a typographical arrangement of a published edition </a:t>
            </a:r>
            <a:r>
              <a:rPr lang="en-GB" b="1" dirty="0"/>
              <a:t>expires at the end of the period of twenty-five years from the end of the calendar year in which the edition was first published.</a:t>
            </a:r>
            <a:endParaRPr lang="en-US" b="1" dirty="0"/>
          </a:p>
          <a:p>
            <a:pPr algn="just"/>
            <a:endParaRPr lang="en-US" dirty="0"/>
          </a:p>
        </p:txBody>
      </p:sp>
    </p:spTree>
    <p:extLst>
      <p:ext uri="{BB962C8B-B14F-4D97-AF65-F5344CB8AC3E}">
        <p14:creationId xmlns:p14="http://schemas.microsoft.com/office/powerpoint/2010/main" val="3559891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Special Cases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(a)      Anonymous and Pseudonymous </a:t>
            </a:r>
            <a:r>
              <a:rPr lang="en-GB" b="1" dirty="0" smtClean="0"/>
              <a:t>works</a:t>
            </a:r>
            <a:endParaRPr lang="en-US" dirty="0"/>
          </a:p>
          <a:p>
            <a:pPr algn="just"/>
            <a:r>
              <a:rPr lang="en-GB" b="1" dirty="0"/>
              <a:t>A work is considered to be of unknown authorship if the identity of none of the authors is known. </a:t>
            </a:r>
            <a:endParaRPr lang="en-GB" b="1" dirty="0" smtClean="0"/>
          </a:p>
          <a:p>
            <a:pPr algn="just"/>
            <a:r>
              <a:rPr lang="en-GB" dirty="0" smtClean="0"/>
              <a:t>The </a:t>
            </a:r>
            <a:r>
              <a:rPr lang="en-GB" dirty="0"/>
              <a:t>identity of an author shall be regarded as unknown </a:t>
            </a:r>
            <a:r>
              <a:rPr lang="en-GB" b="1" dirty="0"/>
              <a:t>if it is not possible for a person to ascertain his identity by reasonable inquiry. </a:t>
            </a:r>
            <a:endParaRPr lang="en-GB" b="1" dirty="0" smtClean="0"/>
          </a:p>
          <a:p>
            <a:pPr algn="just"/>
            <a:r>
              <a:rPr lang="en-GB" dirty="0" smtClean="0"/>
              <a:t>Copyright </a:t>
            </a:r>
            <a:r>
              <a:rPr lang="en-GB" dirty="0"/>
              <a:t>in a work of unknown authorship shall </a:t>
            </a:r>
            <a:r>
              <a:rPr lang="en-GB" b="1" dirty="0"/>
              <a:t>expire at the end of the period of fifty years from the end of the calendar year in which the work is first published, unless the identity of the author of the work becomes known before that date. </a:t>
            </a:r>
            <a:endParaRPr lang="en-US" b="1" dirty="0"/>
          </a:p>
          <a:p>
            <a:pPr algn="just"/>
            <a:endParaRPr lang="en-US" dirty="0"/>
          </a:p>
        </p:txBody>
      </p:sp>
    </p:spTree>
    <p:extLst>
      <p:ext uri="{BB962C8B-B14F-4D97-AF65-F5344CB8AC3E}">
        <p14:creationId xmlns:p14="http://schemas.microsoft.com/office/powerpoint/2010/main" val="1622315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Special Cases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(b)      Joint </a:t>
            </a:r>
            <a:r>
              <a:rPr lang="en-GB" b="1" dirty="0" smtClean="0"/>
              <a:t>Authorship</a:t>
            </a:r>
            <a:endParaRPr lang="en-US" dirty="0"/>
          </a:p>
          <a:p>
            <a:pPr algn="just"/>
            <a:r>
              <a:rPr lang="en-GB" b="1" dirty="0"/>
              <a:t>A work is considered to be of joint authorship if it is produced by the collaboration of two or more authors and the contribution of each author is not distinct from that of the other author. </a:t>
            </a:r>
            <a:endParaRPr lang="en-GB" b="1" dirty="0" smtClean="0"/>
          </a:p>
          <a:p>
            <a:pPr algn="just"/>
            <a:r>
              <a:rPr lang="en-GB" b="1" dirty="0" smtClean="0"/>
              <a:t>Copyright </a:t>
            </a:r>
            <a:r>
              <a:rPr lang="en-GB" b="1" dirty="0"/>
              <a:t>in the work of joint authorship shall expire at the end of the period of fifty years from the end of the calendar year in which the last author dies. </a:t>
            </a:r>
            <a:endParaRPr lang="en-GB" b="1" dirty="0" smtClean="0"/>
          </a:p>
          <a:p>
            <a:pPr algn="just"/>
            <a:r>
              <a:rPr lang="en-GB" dirty="0" smtClean="0"/>
              <a:t>The </a:t>
            </a:r>
            <a:r>
              <a:rPr lang="en-GB" dirty="0"/>
              <a:t>Berne Convention provides in Article 7bis that in the case of a work of joint authorship the term of protection is to be calculated from the death of the last surviving author.</a:t>
            </a:r>
            <a:endParaRPr lang="en-US" dirty="0"/>
          </a:p>
          <a:p>
            <a:pPr algn="just"/>
            <a:endParaRPr lang="en-US" dirty="0"/>
          </a:p>
        </p:txBody>
      </p:sp>
    </p:spTree>
    <p:extLst>
      <p:ext uri="{BB962C8B-B14F-4D97-AF65-F5344CB8AC3E}">
        <p14:creationId xmlns:p14="http://schemas.microsoft.com/office/powerpoint/2010/main" val="2743183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Special Cases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(c)      Posthumous </a:t>
            </a:r>
            <a:r>
              <a:rPr lang="en-GB" b="1" dirty="0" smtClean="0"/>
              <a:t>Works</a:t>
            </a:r>
            <a:endParaRPr lang="en-US" dirty="0"/>
          </a:p>
          <a:p>
            <a:pPr algn="just"/>
            <a:r>
              <a:rPr lang="en-GB" b="1" dirty="0"/>
              <a:t>The term “posthumous works” refers to works which were not published or otherwise communicated to the public during the author’s lifetime. </a:t>
            </a:r>
            <a:endParaRPr lang="en-GB" b="1" dirty="0" smtClean="0"/>
          </a:p>
          <a:p>
            <a:pPr algn="just"/>
            <a:r>
              <a:rPr lang="en-GB" dirty="0" smtClean="0"/>
              <a:t>Under </a:t>
            </a:r>
            <a:r>
              <a:rPr lang="en-GB" dirty="0"/>
              <a:t>the Berne Convention, such works </a:t>
            </a:r>
            <a:r>
              <a:rPr lang="en-GB" b="1" dirty="0"/>
              <a:t>enjoy the normal period of protection, that is fifty years from the calendar year in which the work was published.    </a:t>
            </a:r>
            <a:endParaRPr lang="en-US" b="1" dirty="0"/>
          </a:p>
          <a:p>
            <a:pPr algn="just"/>
            <a:endParaRPr lang="en-US" dirty="0"/>
          </a:p>
        </p:txBody>
      </p:sp>
    </p:spTree>
    <p:extLst>
      <p:ext uri="{BB962C8B-B14F-4D97-AF65-F5344CB8AC3E}">
        <p14:creationId xmlns:p14="http://schemas.microsoft.com/office/powerpoint/2010/main" val="307308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p:txBody>
          <a:bodyPr>
            <a:normAutofit fontScale="92500" lnSpcReduction="10000"/>
          </a:bodyPr>
          <a:lstStyle/>
          <a:p>
            <a:pPr algn="just"/>
            <a:r>
              <a:rPr lang="en-GB" b="1" dirty="0"/>
              <a:t>A work comes into existence in the creator’s or author’s mind at or during a certain time, but generally it will only have the possibility of being protected by copyright when it satisfies certain criteria, which may be called the criteria of form, content and status. </a:t>
            </a:r>
            <a:endParaRPr lang="en-GB" b="1" dirty="0" smtClean="0"/>
          </a:p>
          <a:p>
            <a:pPr algn="just"/>
            <a:r>
              <a:rPr lang="en-GB" dirty="0" smtClean="0"/>
              <a:t>Besides </a:t>
            </a:r>
            <a:r>
              <a:rPr lang="en-GB" dirty="0"/>
              <a:t>there are cases where protection depends on </a:t>
            </a:r>
            <a:r>
              <a:rPr lang="en-GB" b="1" dirty="0"/>
              <a:t>fulfilment of formalities, such as registration, deposit of copies and notices affixed to the copies. </a:t>
            </a:r>
            <a:endParaRPr lang="en-GB" b="1" dirty="0" smtClean="0"/>
          </a:p>
          <a:p>
            <a:endParaRPr lang="en-US" dirty="0"/>
          </a:p>
        </p:txBody>
      </p:sp>
    </p:spTree>
    <p:extLst>
      <p:ext uri="{BB962C8B-B14F-4D97-AF65-F5344CB8AC3E}">
        <p14:creationId xmlns:p14="http://schemas.microsoft.com/office/powerpoint/2010/main" val="3825572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Special Cases</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b="1" dirty="0"/>
              <a:t>(d)      Government Copyright </a:t>
            </a:r>
            <a:r>
              <a:rPr lang="en-GB" dirty="0"/>
              <a:t> </a:t>
            </a:r>
            <a:endParaRPr lang="en-US" dirty="0"/>
          </a:p>
          <a:p>
            <a:pPr algn="just"/>
            <a:r>
              <a:rPr lang="en-GB" dirty="0"/>
              <a:t>The Government has a special copyright in </a:t>
            </a:r>
            <a:r>
              <a:rPr lang="en-GB" b="1" dirty="0"/>
              <a:t>works created or produced by a public officer or employee of the Government in the course of his employment, and the copyright in such work shall expire at the end of the period of fifty years from the end of the calendar year in which the work is made.  </a:t>
            </a:r>
            <a:endParaRPr lang="en-US" b="1" dirty="0"/>
          </a:p>
          <a:p>
            <a:pPr algn="just"/>
            <a:endParaRPr lang="en-US" b="1" dirty="0"/>
          </a:p>
        </p:txBody>
      </p:sp>
    </p:spTree>
    <p:extLst>
      <p:ext uri="{BB962C8B-B14F-4D97-AF65-F5344CB8AC3E}">
        <p14:creationId xmlns:p14="http://schemas.microsoft.com/office/powerpoint/2010/main" val="11101935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47895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 </a:t>
            </a:r>
            <a:endParaRPr lang="en-US" dirty="0"/>
          </a:p>
        </p:txBody>
      </p:sp>
      <p:sp>
        <p:nvSpPr>
          <p:cNvPr id="3" name="Content Placeholder 2"/>
          <p:cNvSpPr>
            <a:spLocks noGrp="1"/>
          </p:cNvSpPr>
          <p:nvPr>
            <p:ph idx="1"/>
          </p:nvPr>
        </p:nvSpPr>
        <p:spPr/>
        <p:txBody>
          <a:bodyPr/>
          <a:lstStyle/>
          <a:p>
            <a:pPr algn="just"/>
            <a:r>
              <a:rPr lang="en-GB" dirty="0" smtClean="0"/>
              <a:t>Although such cases are rare, it may be nonetheless necessary to satisfy formalities in certain countries in order to </a:t>
            </a:r>
            <a:r>
              <a:rPr lang="en-GB" b="1" dirty="0" smtClean="0"/>
              <a:t>bring actions in case of infringement or to enjoy procedural advantages.    </a:t>
            </a:r>
            <a:endParaRPr lang="en-US" b="1" dirty="0" smtClean="0"/>
          </a:p>
          <a:p>
            <a:pPr algn="just"/>
            <a:endParaRPr lang="en-US" dirty="0"/>
          </a:p>
        </p:txBody>
      </p:sp>
    </p:spTree>
    <p:extLst>
      <p:ext uri="{BB962C8B-B14F-4D97-AF65-F5344CB8AC3E}">
        <p14:creationId xmlns:p14="http://schemas.microsoft.com/office/powerpoint/2010/main" val="391419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b="1" dirty="0" smtClean="0"/>
              <a:t>Criterion of Form</a:t>
            </a:r>
            <a:br>
              <a:rPr lang="en-US" b="1" dirty="0" smtClean="0"/>
            </a:br>
            <a:endParaRPr lang="en-US" b="1" dirty="0"/>
          </a:p>
        </p:txBody>
      </p:sp>
      <p:sp>
        <p:nvSpPr>
          <p:cNvPr id="3" name="Content Placeholder 2"/>
          <p:cNvSpPr>
            <a:spLocks noGrp="1"/>
          </p:cNvSpPr>
          <p:nvPr>
            <p:ph idx="1"/>
          </p:nvPr>
        </p:nvSpPr>
        <p:spPr/>
        <p:txBody>
          <a:bodyPr>
            <a:normAutofit fontScale="92500"/>
          </a:bodyPr>
          <a:lstStyle/>
          <a:p>
            <a:pPr algn="just"/>
            <a:r>
              <a:rPr lang="en-GB" dirty="0"/>
              <a:t>For a work to attract copyright protection it must be in a </a:t>
            </a:r>
            <a:r>
              <a:rPr lang="en-GB" b="1" dirty="0"/>
              <a:t>certain form.</a:t>
            </a:r>
            <a:r>
              <a:rPr lang="en-GB" dirty="0"/>
              <a:t> </a:t>
            </a:r>
            <a:endParaRPr lang="en-GB" dirty="0" smtClean="0"/>
          </a:p>
          <a:p>
            <a:pPr algn="just"/>
            <a:r>
              <a:rPr lang="en-GB" dirty="0" smtClean="0"/>
              <a:t>Thus </a:t>
            </a:r>
            <a:r>
              <a:rPr lang="en-GB" dirty="0"/>
              <a:t>a literary and musical work will be </a:t>
            </a:r>
            <a:r>
              <a:rPr lang="en-GB" b="1" dirty="0"/>
              <a:t>expressed in the form of words. </a:t>
            </a:r>
            <a:endParaRPr lang="en-GB" b="1" dirty="0" smtClean="0"/>
          </a:p>
          <a:p>
            <a:pPr algn="just"/>
            <a:r>
              <a:rPr lang="en-GB" dirty="0" smtClean="0"/>
              <a:t>In </a:t>
            </a:r>
            <a:r>
              <a:rPr lang="en-GB" dirty="0"/>
              <a:t>case of dramatic work the expression is in form of </a:t>
            </a:r>
            <a:r>
              <a:rPr lang="en-GB" b="1" dirty="0"/>
              <a:t>action rather than words. </a:t>
            </a:r>
            <a:endParaRPr lang="en-GB" b="1" dirty="0" smtClean="0"/>
          </a:p>
          <a:p>
            <a:pPr algn="just"/>
            <a:r>
              <a:rPr lang="en-GB" dirty="0" smtClean="0"/>
              <a:t>As </a:t>
            </a:r>
            <a:r>
              <a:rPr lang="en-GB" dirty="0"/>
              <a:t>for the artistic work, they may be expressed in the </a:t>
            </a:r>
            <a:r>
              <a:rPr lang="en-GB" b="1" dirty="0"/>
              <a:t>form of paintings, drawings, sculptures, photographs or works of architecture. </a:t>
            </a:r>
            <a:endParaRPr lang="en-US" b="1" dirty="0"/>
          </a:p>
        </p:txBody>
      </p:sp>
    </p:spTree>
    <p:extLst>
      <p:ext uri="{BB962C8B-B14F-4D97-AF65-F5344CB8AC3E}">
        <p14:creationId xmlns:p14="http://schemas.microsoft.com/office/powerpoint/2010/main" val="1181113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Form</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The reason for the requirement that a copyright work be in a certain form is because of the basic copyright principle namely that, copyright does not protect ideas but the expression of ideas. </a:t>
            </a:r>
            <a:endParaRPr lang="en-US" b="1" dirty="0"/>
          </a:p>
          <a:p>
            <a:pPr algn="just"/>
            <a:r>
              <a:rPr lang="en-GB" dirty="0"/>
              <a:t>While a work may fulfil the criterion of form in so far as it is perceptibly expressed, Zambia’s copyright system like any other common law system of copyright requires that the </a:t>
            </a:r>
            <a:r>
              <a:rPr lang="en-GB" b="1" dirty="0"/>
              <a:t>work must be fixed in some material form in order to receive copyright protection</a:t>
            </a:r>
            <a:r>
              <a:rPr lang="en-GB" b="1" dirty="0" smtClean="0"/>
              <a:t>. </a:t>
            </a:r>
            <a:endParaRPr lang="en-US" b="1" dirty="0"/>
          </a:p>
        </p:txBody>
      </p:sp>
    </p:spTree>
    <p:extLst>
      <p:ext uri="{BB962C8B-B14F-4D97-AF65-F5344CB8AC3E}">
        <p14:creationId xmlns:p14="http://schemas.microsoft.com/office/powerpoint/2010/main" val="134078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Form</a:t>
            </a:r>
            <a:br>
              <a:rPr lang="en-US" b="1" dirty="0"/>
            </a:br>
            <a:endParaRPr lang="en-US" dirty="0"/>
          </a:p>
        </p:txBody>
      </p:sp>
      <p:sp>
        <p:nvSpPr>
          <p:cNvPr id="3" name="Content Placeholder 2"/>
          <p:cNvSpPr>
            <a:spLocks noGrp="1"/>
          </p:cNvSpPr>
          <p:nvPr>
            <p:ph idx="1"/>
          </p:nvPr>
        </p:nvSpPr>
        <p:spPr/>
        <p:txBody>
          <a:bodyPr/>
          <a:lstStyle/>
          <a:p>
            <a:pPr algn="just"/>
            <a:r>
              <a:rPr lang="en-GB" dirty="0"/>
              <a:t>It is interesting to note that whilst the common law countries such as Zambia, United Kingdom and Australia, have </a:t>
            </a:r>
            <a:r>
              <a:rPr lang="en-GB" b="1" dirty="0"/>
              <a:t>fixation criterion, that is to say, a work is not protected unless it is fixed or recorded in some material form</a:t>
            </a:r>
            <a:r>
              <a:rPr lang="en-GB" dirty="0"/>
              <a:t>, the civil law countries like France, </a:t>
            </a:r>
            <a:r>
              <a:rPr lang="en-GB" b="1" dirty="0"/>
              <a:t>do not require that a work be fixed or recorded in a material form to attract copyright protection. </a:t>
            </a:r>
            <a:endParaRPr lang="en-US" b="1" dirty="0"/>
          </a:p>
          <a:p>
            <a:pPr algn="just"/>
            <a:endParaRPr lang="en-US" dirty="0"/>
          </a:p>
        </p:txBody>
      </p:sp>
    </p:spTree>
    <p:extLst>
      <p:ext uri="{BB962C8B-B14F-4D97-AF65-F5344CB8AC3E}">
        <p14:creationId xmlns:p14="http://schemas.microsoft.com/office/powerpoint/2010/main" val="3418215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Form</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Thus under common law a person who gives an impromptu talk or interview </a:t>
            </a:r>
            <a:r>
              <a:rPr lang="en-GB" b="1" dirty="0"/>
              <a:t>may have no copyright in it unless it is recorded. </a:t>
            </a:r>
            <a:endParaRPr lang="en-GB" b="1" dirty="0" smtClean="0"/>
          </a:p>
          <a:p>
            <a:pPr algn="just"/>
            <a:r>
              <a:rPr lang="en-GB" dirty="0" smtClean="0"/>
              <a:t>In </a:t>
            </a:r>
            <a:r>
              <a:rPr lang="en-GB" i="1" dirty="0"/>
              <a:t>Walter v Lane</a:t>
            </a:r>
            <a:r>
              <a:rPr lang="en-GB" dirty="0"/>
              <a:t> Lord </a:t>
            </a:r>
            <a:r>
              <a:rPr lang="en-GB" dirty="0" err="1"/>
              <a:t>Rosebery</a:t>
            </a:r>
            <a:r>
              <a:rPr lang="en-GB" dirty="0"/>
              <a:t> gave a public speech. A reporter from </a:t>
            </a:r>
            <a:r>
              <a:rPr lang="en-GB" i="1" dirty="0"/>
              <a:t>The Times</a:t>
            </a:r>
            <a:r>
              <a:rPr lang="en-GB" dirty="0"/>
              <a:t> newspaper attended and took down the speech verbatim in shorthand. A verbatim report was published in </a:t>
            </a:r>
            <a:r>
              <a:rPr lang="en-GB" i="1" dirty="0"/>
              <a:t>The Times</a:t>
            </a:r>
            <a:r>
              <a:rPr lang="en-GB" dirty="0"/>
              <a:t>. Subsequently the defendant compiled a book of Lord </a:t>
            </a:r>
            <a:r>
              <a:rPr lang="en-GB" dirty="0" err="1"/>
              <a:t>Rosebery’s</a:t>
            </a:r>
            <a:r>
              <a:rPr lang="en-GB" dirty="0"/>
              <a:t> speeches and, without the consent of </a:t>
            </a:r>
            <a:r>
              <a:rPr lang="en-GB" i="1" dirty="0"/>
              <a:t>The Times</a:t>
            </a:r>
            <a:r>
              <a:rPr lang="en-GB" dirty="0"/>
              <a:t>, included the report of Lord </a:t>
            </a:r>
            <a:r>
              <a:rPr lang="en-GB" dirty="0" err="1"/>
              <a:t>Rosebery’s</a:t>
            </a:r>
            <a:r>
              <a:rPr lang="en-GB" dirty="0"/>
              <a:t> speech, the source of such report being </a:t>
            </a:r>
            <a:r>
              <a:rPr lang="en-GB" i="1" dirty="0"/>
              <a:t>The Times</a:t>
            </a:r>
            <a:r>
              <a:rPr lang="en-GB" dirty="0"/>
              <a:t> newspaper</a:t>
            </a:r>
            <a:r>
              <a:rPr lang="en-GB" dirty="0" smtClean="0"/>
              <a:t>.</a:t>
            </a:r>
            <a:endParaRPr lang="en-US" dirty="0"/>
          </a:p>
          <a:p>
            <a:pPr algn="just"/>
            <a:endParaRPr lang="en-US" dirty="0"/>
          </a:p>
        </p:txBody>
      </p:sp>
    </p:spTree>
    <p:extLst>
      <p:ext uri="{BB962C8B-B14F-4D97-AF65-F5344CB8AC3E}">
        <p14:creationId xmlns:p14="http://schemas.microsoft.com/office/powerpoint/2010/main" val="441812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Criterion of Form</a:t>
            </a:r>
            <a:br>
              <a:rPr lang="en-US" b="1" dirty="0"/>
            </a:br>
            <a:endParaRPr lang="en-US" dirty="0"/>
          </a:p>
        </p:txBody>
      </p:sp>
      <p:sp>
        <p:nvSpPr>
          <p:cNvPr id="3" name="Content Placeholder 2"/>
          <p:cNvSpPr>
            <a:spLocks noGrp="1"/>
          </p:cNvSpPr>
          <p:nvPr>
            <p:ph idx="1"/>
          </p:nvPr>
        </p:nvSpPr>
        <p:spPr/>
        <p:txBody>
          <a:bodyPr/>
          <a:lstStyle/>
          <a:p>
            <a:pPr algn="just"/>
            <a:r>
              <a:rPr lang="en-GB" b="1" dirty="0"/>
              <a:t>The question that had to be determined by the Court was, did the reporter of Lord </a:t>
            </a:r>
            <a:r>
              <a:rPr lang="en-GB" b="1" dirty="0" err="1"/>
              <a:t>Rosebery’s</a:t>
            </a:r>
            <a:r>
              <a:rPr lang="en-GB" b="1" dirty="0"/>
              <a:t> words have any copyright in the report? </a:t>
            </a:r>
            <a:endParaRPr lang="en-GB" b="1" dirty="0" smtClean="0"/>
          </a:p>
          <a:p>
            <a:pPr algn="just"/>
            <a:r>
              <a:rPr lang="en-GB" b="1" dirty="0" smtClean="0"/>
              <a:t>The </a:t>
            </a:r>
            <a:r>
              <a:rPr lang="en-GB" b="1" dirty="0"/>
              <a:t>House of Lords held that the reporter had copyright in the report.</a:t>
            </a:r>
            <a:endParaRPr lang="en-US" b="1" dirty="0"/>
          </a:p>
          <a:p>
            <a:pPr algn="just"/>
            <a:endParaRPr lang="en-US" dirty="0"/>
          </a:p>
        </p:txBody>
      </p:sp>
    </p:spTree>
    <p:extLst>
      <p:ext uri="{BB962C8B-B14F-4D97-AF65-F5344CB8AC3E}">
        <p14:creationId xmlns:p14="http://schemas.microsoft.com/office/powerpoint/2010/main" val="8583358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TotalTime>
  <Words>2016</Words>
  <Application>Microsoft Office PowerPoint</Application>
  <PresentationFormat>On-screen Show (4:3)</PresentationFormat>
  <Paragraphs>110</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UNIVERSITY OF LUSAKA SCHOOL OF LAW</vt:lpstr>
      <vt:lpstr>Structure of Presentation</vt:lpstr>
      <vt:lpstr>Introduction </vt:lpstr>
      <vt:lpstr>Introduction </vt:lpstr>
      <vt:lpstr> Criterion of Form </vt:lpstr>
      <vt:lpstr>Criterion of Form </vt:lpstr>
      <vt:lpstr>Criterion of Form </vt:lpstr>
      <vt:lpstr>Criterion of Form </vt:lpstr>
      <vt:lpstr>Criterion of Form </vt:lpstr>
      <vt:lpstr> Criterion of Content </vt:lpstr>
      <vt:lpstr>Criterion of Status </vt:lpstr>
      <vt:lpstr>Criterion of Status </vt:lpstr>
      <vt:lpstr>Criterion of Status </vt:lpstr>
      <vt:lpstr>Criterion of Status </vt:lpstr>
      <vt:lpstr>Criterion of Status </vt:lpstr>
      <vt:lpstr>Criterion of Status </vt:lpstr>
      <vt:lpstr>Formalities</vt:lpstr>
      <vt:lpstr>Formalities</vt:lpstr>
      <vt:lpstr>Term of Protection</vt:lpstr>
      <vt:lpstr>Term of Protection</vt:lpstr>
      <vt:lpstr>Term of Protection</vt:lpstr>
      <vt:lpstr>Term of Protection</vt:lpstr>
      <vt:lpstr>Term of Protection</vt:lpstr>
      <vt:lpstr>Term of Protection</vt:lpstr>
      <vt:lpstr>Term of Protection</vt:lpstr>
      <vt:lpstr>Term of Protection</vt:lpstr>
      <vt:lpstr>Special Cases </vt:lpstr>
      <vt:lpstr>Special Cases </vt:lpstr>
      <vt:lpstr>Special Cases </vt:lpstr>
      <vt:lpstr>Special Cases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13</cp:revision>
  <dcterms:created xsi:type="dcterms:W3CDTF">2014-02-24T08:18:26Z</dcterms:created>
  <dcterms:modified xsi:type="dcterms:W3CDTF">2014-02-27T12:26:24Z</dcterms:modified>
</cp:coreProperties>
</file>